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6" r:id="rId3"/>
    <p:sldId id="321" r:id="rId4"/>
    <p:sldId id="323" r:id="rId5"/>
    <p:sldId id="325" r:id="rId6"/>
    <p:sldId id="331" r:id="rId7"/>
    <p:sldId id="334" r:id="rId8"/>
    <p:sldId id="326" r:id="rId9"/>
    <p:sldId id="313" r:id="rId10"/>
    <p:sldId id="330" r:id="rId11"/>
    <p:sldId id="317" r:id="rId12"/>
    <p:sldId id="335" r:id="rId13"/>
    <p:sldId id="328" r:id="rId14"/>
    <p:sldId id="336" r:id="rId15"/>
    <p:sldId id="327" r:id="rId16"/>
    <p:sldId id="344" r:id="rId17"/>
    <p:sldId id="342" r:id="rId18"/>
    <p:sldId id="343" r:id="rId19"/>
    <p:sldId id="338" r:id="rId20"/>
    <p:sldId id="337" r:id="rId21"/>
    <p:sldId id="333" r:id="rId22"/>
    <p:sldId id="339" r:id="rId23"/>
    <p:sldId id="340" r:id="rId24"/>
    <p:sldId id="341" r:id="rId25"/>
    <p:sldId id="332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77321" autoAdjust="0"/>
  </p:normalViewPr>
  <p:slideViewPr>
    <p:cSldViewPr snapToGrid="0">
      <p:cViewPr varScale="1">
        <p:scale>
          <a:sx n="68" d="100"/>
          <a:sy n="68" d="100"/>
        </p:scale>
        <p:origin x="128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DDE21-0E5F-4261-B625-F72572F6AF10}" type="datetime1">
              <a:rPr lang="de-DE" smtClean="0"/>
              <a:t>24.02.2020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5D85-8732-4112-A366-780982A7146E}" type="datetime1">
              <a:rPr lang="de-DE" smtClean="0"/>
              <a:t>24.02.2020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41897A-5D60-4604-859A-7752DF144845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8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18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A4EE20F-05BE-4477-8BD1-E3E3C5BAF26A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of manual derivates in C++ and video showing that the derivatives work (material optimization by comparing renderings) 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595D85-8732-4112-A366-780982A7146E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48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595D85-8732-4112-A366-780982A7146E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32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microsoft.com/office/2007/relationships/media" Target="../media/media11.mp4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microsoft.com/office/2007/relationships/media" Target="../media/media6.mp4"/><Relationship Id="rId21" Type="http://schemas.openxmlformats.org/officeDocument/2006/relationships/image" Target="../media/image37.png"/><Relationship Id="rId7" Type="http://schemas.microsoft.com/office/2007/relationships/media" Target="../media/media8.mp4"/><Relationship Id="rId12" Type="http://schemas.openxmlformats.org/officeDocument/2006/relationships/video" Target="../media/media10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1.png"/><Relationship Id="rId2" Type="http://schemas.openxmlformats.org/officeDocument/2006/relationships/video" Target="../media/media5.mp4"/><Relationship Id="rId16" Type="http://schemas.openxmlformats.org/officeDocument/2006/relationships/video" Target="../media/media12.mp4"/><Relationship Id="rId20" Type="http://schemas.openxmlformats.org/officeDocument/2006/relationships/image" Target="../media/image36.png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microsoft.com/office/2007/relationships/media" Target="../media/media10.mp4"/><Relationship Id="rId24" Type="http://schemas.openxmlformats.org/officeDocument/2006/relationships/image" Target="../media/image40.png"/><Relationship Id="rId5" Type="http://schemas.microsoft.com/office/2007/relationships/media" Target="../media/media7.mp4"/><Relationship Id="rId15" Type="http://schemas.microsoft.com/office/2007/relationships/media" Target="../media/media12.mp4"/><Relationship Id="rId23" Type="http://schemas.openxmlformats.org/officeDocument/2006/relationships/image" Target="../media/image39.png"/><Relationship Id="rId10" Type="http://schemas.openxmlformats.org/officeDocument/2006/relationships/video" Target="../media/media9.mp4"/><Relationship Id="rId19" Type="http://schemas.openxmlformats.org/officeDocument/2006/relationships/image" Target="../media/image35.png"/><Relationship Id="rId4" Type="http://schemas.openxmlformats.org/officeDocument/2006/relationships/video" Target="../media/media6.mp4"/><Relationship Id="rId9" Type="http://schemas.microsoft.com/office/2007/relationships/media" Target="../media/media9.mp4"/><Relationship Id="rId14" Type="http://schemas.openxmlformats.org/officeDocument/2006/relationships/video" Target="../media/media11.mp4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microsoft.com/office/2007/relationships/media" Target="../media/media19.mp4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microsoft.com/office/2007/relationships/media" Target="../media/media14.mp4"/><Relationship Id="rId21" Type="http://schemas.openxmlformats.org/officeDocument/2006/relationships/image" Target="../media/image47.png"/><Relationship Id="rId7" Type="http://schemas.microsoft.com/office/2007/relationships/media" Target="../media/media16.mp4"/><Relationship Id="rId12" Type="http://schemas.openxmlformats.org/officeDocument/2006/relationships/video" Target="../media/media18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51.png"/><Relationship Id="rId2" Type="http://schemas.openxmlformats.org/officeDocument/2006/relationships/video" Target="../media/media13.mp4"/><Relationship Id="rId16" Type="http://schemas.openxmlformats.org/officeDocument/2006/relationships/video" Target="../media/media20.mp4"/><Relationship Id="rId20" Type="http://schemas.openxmlformats.org/officeDocument/2006/relationships/image" Target="../media/image46.png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microsoft.com/office/2007/relationships/media" Target="../media/media18.mp4"/><Relationship Id="rId24" Type="http://schemas.openxmlformats.org/officeDocument/2006/relationships/image" Target="../media/image50.png"/><Relationship Id="rId5" Type="http://schemas.microsoft.com/office/2007/relationships/media" Target="../media/media15.mp4"/><Relationship Id="rId15" Type="http://schemas.microsoft.com/office/2007/relationships/media" Target="../media/media20.mp4"/><Relationship Id="rId23" Type="http://schemas.openxmlformats.org/officeDocument/2006/relationships/image" Target="../media/image49.png"/><Relationship Id="rId10" Type="http://schemas.openxmlformats.org/officeDocument/2006/relationships/video" Target="../media/media17.mp4"/><Relationship Id="rId19" Type="http://schemas.openxmlformats.org/officeDocument/2006/relationships/image" Target="../media/image45.png"/><Relationship Id="rId4" Type="http://schemas.openxmlformats.org/officeDocument/2006/relationships/video" Target="../media/media14.mp4"/><Relationship Id="rId9" Type="http://schemas.microsoft.com/office/2007/relationships/media" Target="../media/media17.mp4"/><Relationship Id="rId14" Type="http://schemas.openxmlformats.org/officeDocument/2006/relationships/video" Target="../media/media19.mp4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2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8.png"/><Relationship Id="rId3" Type="http://schemas.microsoft.com/office/2007/relationships/media" Target="../media/media22.mp4"/><Relationship Id="rId21" Type="http://schemas.openxmlformats.org/officeDocument/2006/relationships/image" Target="../media/image61.png"/><Relationship Id="rId7" Type="http://schemas.microsoft.com/office/2007/relationships/media" Target="../media/media24.mp4"/><Relationship Id="rId12" Type="http://schemas.openxmlformats.org/officeDocument/2006/relationships/video" Target="../media/media26.mp4"/><Relationship Id="rId17" Type="http://schemas.openxmlformats.org/officeDocument/2006/relationships/image" Target="../media/image57.png"/><Relationship Id="rId2" Type="http://schemas.openxmlformats.org/officeDocument/2006/relationships/video" Target="../media/media21.mp4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microsoft.com/office/2007/relationships/media" Target="../media/media21.mp4"/><Relationship Id="rId6" Type="http://schemas.openxmlformats.org/officeDocument/2006/relationships/video" Target="../media/media23.mp4"/><Relationship Id="rId11" Type="http://schemas.microsoft.com/office/2007/relationships/media" Target="../media/media26.mp4"/><Relationship Id="rId5" Type="http://schemas.microsoft.com/office/2007/relationships/media" Target="../media/media23.mp4"/><Relationship Id="rId15" Type="http://schemas.openxmlformats.org/officeDocument/2006/relationships/image" Target="../media/image55.png"/><Relationship Id="rId10" Type="http://schemas.openxmlformats.org/officeDocument/2006/relationships/video" Target="../media/media25.mp4"/><Relationship Id="rId19" Type="http://schemas.openxmlformats.org/officeDocument/2006/relationships/image" Target="../media/image59.png"/><Relationship Id="rId4" Type="http://schemas.openxmlformats.org/officeDocument/2006/relationships/video" Target="../media/media22.mp4"/><Relationship Id="rId9" Type="http://schemas.microsoft.com/office/2007/relationships/media" Target="../media/media25.mp4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30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microsoft.com/office/2007/relationships/media" Target="../media/media28.mp4"/><Relationship Id="rId21" Type="http://schemas.openxmlformats.org/officeDocument/2006/relationships/image" Target="../media/image69.png"/><Relationship Id="rId7" Type="http://schemas.microsoft.com/office/2007/relationships/media" Target="../media/media30.mp4"/><Relationship Id="rId12" Type="http://schemas.openxmlformats.org/officeDocument/2006/relationships/video" Target="../media/media32.mp4"/><Relationship Id="rId17" Type="http://schemas.openxmlformats.org/officeDocument/2006/relationships/image" Target="../media/image65.png"/><Relationship Id="rId2" Type="http://schemas.openxmlformats.org/officeDocument/2006/relationships/video" Target="../media/media27.mp4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microsoft.com/office/2007/relationships/media" Target="../media/media27.mp4"/><Relationship Id="rId6" Type="http://schemas.openxmlformats.org/officeDocument/2006/relationships/video" Target="../media/media29.mp4"/><Relationship Id="rId11" Type="http://schemas.microsoft.com/office/2007/relationships/media" Target="../media/media32.mp4"/><Relationship Id="rId5" Type="http://schemas.microsoft.com/office/2007/relationships/media" Target="../media/media29.mp4"/><Relationship Id="rId15" Type="http://schemas.openxmlformats.org/officeDocument/2006/relationships/image" Target="../media/image63.png"/><Relationship Id="rId10" Type="http://schemas.openxmlformats.org/officeDocument/2006/relationships/video" Target="../media/media31.mp4"/><Relationship Id="rId19" Type="http://schemas.openxmlformats.org/officeDocument/2006/relationships/image" Target="../media/image67.png"/><Relationship Id="rId4" Type="http://schemas.openxmlformats.org/officeDocument/2006/relationships/video" Target="../media/media28.mp4"/><Relationship Id="rId9" Type="http://schemas.microsoft.com/office/2007/relationships/media" Target="../media/media31.mp4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s://people.csail.mit.edu/tzumao/diffrt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Renderer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Differentiable Renderers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545967-F733-4D51-9E36-4A4A2D123B91}"/>
              </a:ext>
            </a:extLst>
          </p:cNvPr>
          <p:cNvSpPr txBox="1"/>
          <p:nvPr/>
        </p:nvSpPr>
        <p:spPr>
          <a:xfrm>
            <a:off x="1166812" y="5332524"/>
            <a:ext cx="398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Renderer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(</a:t>
            </a:r>
            <a:r>
              <a:rPr lang="de-DE" dirty="0" err="1">
                <a:latin typeface="Consolas" panose="020B0609020204030204" pitchFamily="49" charset="0"/>
              </a:rPr>
              <a:t>local</a:t>
            </a:r>
            <a:r>
              <a:rPr lang="de-DE" dirty="0"/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7A4F376-E4EE-4CC1-BF6B-9D982556125E}"/>
              </a:ext>
            </a:extLst>
          </p:cNvPr>
          <p:cNvSpPr txBox="1"/>
          <p:nvPr/>
        </p:nvSpPr>
        <p:spPr>
          <a:xfrm>
            <a:off x="6939963" y="5332525"/>
            <a:ext cx="398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Redner </a:t>
            </a:r>
            <a:r>
              <a:rPr lang="de-DE" dirty="0" err="1"/>
              <a:t>pathtracer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C++</a:t>
            </a:r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bindings</a:t>
            </a:r>
            <a:r>
              <a:rPr lang="de-DE" dirty="0"/>
              <a:t> (</a:t>
            </a:r>
            <a:r>
              <a:rPr lang="de-DE" dirty="0" err="1">
                <a:latin typeface="Consolas" panose="020B0609020204030204" pitchFamily="49" charset="0"/>
              </a:rPr>
              <a:t>pathtracing</a:t>
            </a:r>
            <a:r>
              <a:rPr lang="de-DE" dirty="0"/>
              <a:t>)</a:t>
            </a:r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42F24298-F03C-43D8-A495-709984FE4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812" y="1202310"/>
            <a:ext cx="3985450" cy="3985450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22295690-4D5D-430C-8166-7A9A16FB97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9962" y="1202309"/>
            <a:ext cx="3985451" cy="39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415699" y="5498246"/>
            <a:ext cx="559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23" name="Grafik 22" descr="Ein Bild, das dunkel, Licht, erleuchtet, schwarz enthält.&#10;&#10;Automatisch generierte Beschreibung">
            <a:extLst>
              <a:ext uri="{FF2B5EF4-FFF2-40B4-BE49-F238E27FC236}">
                <a16:creationId xmlns:a16="http://schemas.microsoft.com/office/drawing/2014/main" id="{62F669B4-0565-4DD8-BCD0-2FA574BF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1202309"/>
            <a:ext cx="3985449" cy="3985449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</p:cNvCxnSpPr>
          <p:nvPr/>
        </p:nvCxnSpPr>
        <p:spPr>
          <a:xfrm flipH="1" flipV="1">
            <a:off x="1709057" y="4943336"/>
            <a:ext cx="1016221" cy="551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1613676" y="1720714"/>
            <a:ext cx="1601989" cy="37775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1FEC370-D6A1-4E2B-A060-A52D9B86D077}"/>
              </a:ext>
            </a:extLst>
          </p:cNvPr>
          <p:cNvCxnSpPr>
            <a:cxnSpLocks/>
          </p:cNvCxnSpPr>
          <p:nvPr/>
        </p:nvCxnSpPr>
        <p:spPr>
          <a:xfrm flipV="1">
            <a:off x="3581400" y="3004457"/>
            <a:ext cx="1143000" cy="24937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1DA9053-A6C6-45AE-9A9D-E2FE138B1C25}"/>
              </a:ext>
            </a:extLst>
          </p:cNvPr>
          <p:cNvSpPr txBox="1"/>
          <p:nvPr/>
        </p:nvSpPr>
        <p:spPr>
          <a:xfrm>
            <a:off x="7565955" y="5498246"/>
            <a:ext cx="288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Solution: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sampling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415699" y="5498246"/>
            <a:ext cx="559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9" name="Grafik 8" descr="Ein Bild, das drinnen, weiß, Küche, schwarz enthält.&#10;&#10;Automatisch generierte Beschreibung">
            <a:extLst>
              <a:ext uri="{FF2B5EF4-FFF2-40B4-BE49-F238E27FC236}">
                <a16:creationId xmlns:a16="http://schemas.microsoft.com/office/drawing/2014/main" id="{4771D6C2-B7F6-4ABF-A225-CD1086C2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27" y="1202309"/>
            <a:ext cx="3985448" cy="3985448"/>
          </a:xfrm>
          <a:prstGeom prst="rect">
            <a:avLst/>
          </a:prstGeom>
        </p:spPr>
      </p:pic>
      <p:pic>
        <p:nvPicPr>
          <p:cNvPr id="23" name="Grafik 22" descr="Ein Bild, das dunkel, Licht, erleuchtet, schwarz enthält.&#10;&#10;Automatisch generierte Beschreibung">
            <a:extLst>
              <a:ext uri="{FF2B5EF4-FFF2-40B4-BE49-F238E27FC236}">
                <a16:creationId xmlns:a16="http://schemas.microsoft.com/office/drawing/2014/main" id="{62F669B4-0565-4DD8-BCD0-2FA574BF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1202309"/>
            <a:ext cx="3985449" cy="3985449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</p:cNvCxnSpPr>
          <p:nvPr/>
        </p:nvCxnSpPr>
        <p:spPr>
          <a:xfrm flipH="1" flipV="1">
            <a:off x="1709057" y="4943336"/>
            <a:ext cx="1016221" cy="551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1613676" y="1720714"/>
            <a:ext cx="1601989" cy="37775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9E1A3C0-9619-42D4-93BF-8175D6F98D4F}"/>
              </a:ext>
            </a:extLst>
          </p:cNvPr>
          <p:cNvCxnSpPr>
            <a:cxnSpLocks/>
          </p:cNvCxnSpPr>
          <p:nvPr/>
        </p:nvCxnSpPr>
        <p:spPr>
          <a:xfrm flipV="1">
            <a:off x="3581400" y="3004457"/>
            <a:ext cx="1143000" cy="24937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B97CAC-42E8-4ED9-93A0-81E4D51FD310}"/>
              </a:ext>
            </a:extLst>
          </p:cNvPr>
          <p:cNvCxnSpPr>
            <a:cxnSpLocks/>
          </p:cNvCxnSpPr>
          <p:nvPr/>
        </p:nvCxnSpPr>
        <p:spPr>
          <a:xfrm>
            <a:off x="4895850" y="4620154"/>
            <a:ext cx="6104025" cy="5676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9CF5BC-699A-4288-B2E0-00381B045B7E}"/>
              </a:ext>
            </a:extLst>
          </p:cNvPr>
          <p:cNvCxnSpPr>
            <a:cxnSpLocks/>
          </p:cNvCxnSpPr>
          <p:nvPr/>
        </p:nvCxnSpPr>
        <p:spPr>
          <a:xfrm flipV="1">
            <a:off x="4038600" y="1197166"/>
            <a:ext cx="6961275" cy="12960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37FFB06-9C24-47BA-A219-887944AD749A}"/>
              </a:ext>
            </a:extLst>
          </p:cNvPr>
          <p:cNvCxnSpPr>
            <a:cxnSpLocks/>
          </p:cNvCxnSpPr>
          <p:nvPr/>
        </p:nvCxnSpPr>
        <p:spPr>
          <a:xfrm flipV="1">
            <a:off x="2295525" y="1197167"/>
            <a:ext cx="4718902" cy="12960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C4A44E6-A2C6-4AD9-9BFE-D14774D9F5CA}"/>
              </a:ext>
            </a:extLst>
          </p:cNvPr>
          <p:cNvCxnSpPr>
            <a:cxnSpLocks/>
          </p:cNvCxnSpPr>
          <p:nvPr/>
        </p:nvCxnSpPr>
        <p:spPr>
          <a:xfrm>
            <a:off x="1422400" y="4620154"/>
            <a:ext cx="5592027" cy="5676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2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73DD-6E18-48DF-B74B-1DE7EC7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</a:t>
            </a:r>
            <a:r>
              <a:rPr lang="de-DE" dirty="0"/>
              <a:t>Patch Sampling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C397B-FC6A-4057-94C6-1B1A89CA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1BB4B-DA22-4C6B-AB3A-C342858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DE200-37C6-4817-91D8-F48F05A2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907A3CF7-841F-4FFA-9200-8DCA7F77E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615" y="941614"/>
            <a:ext cx="9949543" cy="49747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505234A-B8F3-47E7-AEC6-D609793A1DE2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7050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73DD-6E18-48DF-B74B-1DE7EC7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</a:t>
            </a:r>
            <a:r>
              <a:rPr lang="de-DE" dirty="0"/>
              <a:t>Patch Sampling in Redner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C397B-FC6A-4057-94C6-1B1A89CA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1BB4B-DA22-4C6B-AB3A-C342858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DE200-37C6-4817-91D8-F48F05A2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  <p:pic>
        <p:nvPicPr>
          <p:cNvPr id="15" name="out">
            <a:hlinkClick r:id="" action="ppaction://media"/>
            <a:extLst>
              <a:ext uri="{FF2B5EF4-FFF2-40B4-BE49-F238E27FC236}">
                <a16:creationId xmlns:a16="http://schemas.microsoft.com/office/drawing/2014/main" id="{B6E03CD2-CC4B-4DC0-AD78-844E171C7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615" y="941614"/>
            <a:ext cx="9949543" cy="497477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528B94A-76D6-4026-A5F2-FE0EB02A2F0E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FFC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58834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Artificial Images (1)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  <p:pic>
        <p:nvPicPr>
          <p:cNvPr id="10" name="Grafik 9" descr="Ein Bild, das Gebäude, sitzend, alt, haltend enthält.&#10;&#10;Automatisch generierte Beschreibung">
            <a:extLst>
              <a:ext uri="{FF2B5EF4-FFF2-40B4-BE49-F238E27FC236}">
                <a16:creationId xmlns:a16="http://schemas.microsoft.com/office/drawing/2014/main" id="{5C21FEF0-10B8-4F40-B551-8803C8EAD2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26600"/>
            <a:ext cx="2438400" cy="2438400"/>
          </a:xfrm>
          <a:prstGeom prst="rect">
            <a:avLst/>
          </a:prstGeom>
        </p:spPr>
      </p:pic>
      <p:pic>
        <p:nvPicPr>
          <p:cNvPr id="12" name="Grafik 11" descr="Ein Bild, das Schaf, Essen, stehend, Schüssel enthält.&#10;&#10;Automatisch generierte Beschreibung">
            <a:extLst>
              <a:ext uri="{FF2B5EF4-FFF2-40B4-BE49-F238E27FC236}">
                <a16:creationId xmlns:a16="http://schemas.microsoft.com/office/drawing/2014/main" id="{78C5A249-1A6A-43F6-8136-C434F04E10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3688383"/>
            <a:ext cx="2438400" cy="2438400"/>
          </a:xfrm>
          <a:prstGeom prst="rect">
            <a:avLst/>
          </a:prstGeom>
        </p:spPr>
      </p:pic>
      <p:pic>
        <p:nvPicPr>
          <p:cNvPr id="18" name="out">
            <a:hlinkClick r:id="" action="ppaction://media"/>
            <a:extLst>
              <a:ext uri="{FF2B5EF4-FFF2-40B4-BE49-F238E27FC236}">
                <a16:creationId xmlns:a16="http://schemas.microsoft.com/office/drawing/2014/main" id="{AFC48B90-D2C5-4B42-B6B3-39799D4E4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613136" y="1338965"/>
            <a:ext cx="1994927" cy="1994927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F25634F0-1895-4BD4-88E2-C9FD871B83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96691" y="1348336"/>
            <a:ext cx="1994927" cy="1994927"/>
          </a:xfrm>
          <a:prstGeom prst="rect">
            <a:avLst/>
          </a:prstGeom>
        </p:spPr>
      </p:pic>
      <p:pic>
        <p:nvPicPr>
          <p:cNvPr id="20" name="out">
            <a:hlinkClick r:id="" action="ppaction://media"/>
            <a:extLst>
              <a:ext uri="{FF2B5EF4-FFF2-40B4-BE49-F238E27FC236}">
                <a16:creationId xmlns:a16="http://schemas.microsoft.com/office/drawing/2014/main" id="{7C03B613-2664-4AA6-8038-57251280F7A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329580" y="1348336"/>
            <a:ext cx="1994928" cy="1994928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DA30629F-D882-4361-A4DA-5896F96633B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046024" y="1338965"/>
            <a:ext cx="1994928" cy="1994928"/>
          </a:xfrm>
          <a:prstGeom prst="rect">
            <a:avLst/>
          </a:prstGeom>
        </p:spPr>
      </p:pic>
      <p:pic>
        <p:nvPicPr>
          <p:cNvPr id="22" name="out">
            <a:hlinkClick r:id="" action="ppaction://media"/>
            <a:extLst>
              <a:ext uri="{FF2B5EF4-FFF2-40B4-BE49-F238E27FC236}">
                <a16:creationId xmlns:a16="http://schemas.microsoft.com/office/drawing/2014/main" id="{A962549E-B595-4F38-864C-A465DA616490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046024" y="3900751"/>
            <a:ext cx="1994929" cy="1994929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AD0220C8-11CA-42E5-BCED-4CBC05C0C550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613136" y="3900750"/>
            <a:ext cx="1994929" cy="1994929"/>
          </a:xfrm>
          <a:prstGeom prst="rect">
            <a:avLst/>
          </a:prstGeom>
        </p:spPr>
      </p:pic>
      <p:pic>
        <p:nvPicPr>
          <p:cNvPr id="24" name="out">
            <a:hlinkClick r:id="" action="ppaction://media"/>
            <a:extLst>
              <a:ext uri="{FF2B5EF4-FFF2-40B4-BE49-F238E27FC236}">
                <a16:creationId xmlns:a16="http://schemas.microsoft.com/office/drawing/2014/main" id="{5958A526-7844-4551-BDBD-3C99B6B6FF75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896688" y="3900749"/>
            <a:ext cx="1994930" cy="1994930"/>
          </a:xfrm>
          <a:prstGeom prst="rect">
            <a:avLst/>
          </a:prstGeom>
        </p:spPr>
      </p:pic>
      <p:pic>
        <p:nvPicPr>
          <p:cNvPr id="25" name="out">
            <a:hlinkClick r:id="" action="ppaction://media"/>
            <a:extLst>
              <a:ext uri="{FF2B5EF4-FFF2-40B4-BE49-F238E27FC236}">
                <a16:creationId xmlns:a16="http://schemas.microsoft.com/office/drawing/2014/main" id="{C132E55C-5F3C-4E19-909C-4DFF999A50EE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331532" y="3900749"/>
            <a:ext cx="1994930" cy="199493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582498A6-173E-4D9D-AEC8-CAB1FA7A1E81}"/>
              </a:ext>
            </a:extLst>
          </p:cNvPr>
          <p:cNvSpPr txBox="1"/>
          <p:nvPr/>
        </p:nvSpPr>
        <p:spPr>
          <a:xfrm>
            <a:off x="3311258" y="94193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Truth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0DC74B-7A10-4377-829A-7CD7110E22DC}"/>
              </a:ext>
            </a:extLst>
          </p:cNvPr>
          <p:cNvSpPr txBox="1"/>
          <p:nvPr/>
        </p:nvSpPr>
        <p:spPr>
          <a:xfrm>
            <a:off x="5429737" y="94193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062B09B-8F75-4231-ABFE-AF81DB59C53E}"/>
              </a:ext>
            </a:extLst>
          </p:cNvPr>
          <p:cNvSpPr txBox="1"/>
          <p:nvPr/>
        </p:nvSpPr>
        <p:spPr>
          <a:xfrm>
            <a:off x="7954169" y="941934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CE4FC81-75AA-46B1-B45C-3188118A8460}"/>
              </a:ext>
            </a:extLst>
          </p:cNvPr>
          <p:cNvSpPr txBox="1"/>
          <p:nvPr/>
        </p:nvSpPr>
        <p:spPr>
          <a:xfrm>
            <a:off x="10078794" y="941934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10368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Artificial Images (2)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  <p:pic>
        <p:nvPicPr>
          <p:cNvPr id="16" name="Grafik 15" descr="Ein Bild, das sitzend, Straße, Schuhe, Fuß enthält.&#10;&#10;Automatisch generierte Beschreibung">
            <a:extLst>
              <a:ext uri="{FF2B5EF4-FFF2-40B4-BE49-F238E27FC236}">
                <a16:creationId xmlns:a16="http://schemas.microsoft.com/office/drawing/2014/main" id="{3A4ABCE6-93C3-4EE4-8236-CC0CE4C8DC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17228"/>
            <a:ext cx="2438400" cy="2438400"/>
          </a:xfrm>
          <a:prstGeom prst="rect">
            <a:avLst/>
          </a:prstGeom>
        </p:spPr>
      </p:pic>
      <p:pic>
        <p:nvPicPr>
          <p:cNvPr id="17" name="Grafik 16" descr="Ein Bild, das drinnen, schwarz, Licht, Nacht enthält.&#10;&#10;Automatisch generierte Beschreibung">
            <a:extLst>
              <a:ext uri="{FF2B5EF4-FFF2-40B4-BE49-F238E27FC236}">
                <a16:creationId xmlns:a16="http://schemas.microsoft.com/office/drawing/2014/main" id="{35F49B6B-8A3A-4D07-B4C1-A580D32240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3688383"/>
            <a:ext cx="2438400" cy="2438400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20C2E836-65CD-412D-9C0A-5371DFCC4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046025" y="3900749"/>
            <a:ext cx="1994927" cy="1994927"/>
          </a:xfrm>
          <a:prstGeom prst="rect">
            <a:avLst/>
          </a:prstGeom>
        </p:spPr>
      </p:pic>
      <p:pic>
        <p:nvPicPr>
          <p:cNvPr id="20" name="out">
            <a:hlinkClick r:id="" action="ppaction://media"/>
            <a:extLst>
              <a:ext uri="{FF2B5EF4-FFF2-40B4-BE49-F238E27FC236}">
                <a16:creationId xmlns:a16="http://schemas.microsoft.com/office/drawing/2014/main" id="{50E56A34-B901-4F25-B527-3E05549488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046025" y="1338964"/>
            <a:ext cx="1994927" cy="1994927"/>
          </a:xfrm>
          <a:prstGeom prst="rect">
            <a:avLst/>
          </a:prstGeom>
        </p:spPr>
      </p:pic>
      <p:pic>
        <p:nvPicPr>
          <p:cNvPr id="22" name="out">
            <a:hlinkClick r:id="" action="ppaction://media"/>
            <a:extLst>
              <a:ext uri="{FF2B5EF4-FFF2-40B4-BE49-F238E27FC236}">
                <a16:creationId xmlns:a16="http://schemas.microsoft.com/office/drawing/2014/main" id="{AD15F25C-CCFB-421D-A527-94E4C101471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329581" y="1338964"/>
            <a:ext cx="1994926" cy="199492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5507B559-F546-4FF2-B4C6-5E697F0DBBA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329581" y="3900752"/>
            <a:ext cx="1994927" cy="1994927"/>
          </a:xfrm>
          <a:prstGeom prst="rect">
            <a:avLst/>
          </a:prstGeom>
        </p:spPr>
      </p:pic>
      <p:pic>
        <p:nvPicPr>
          <p:cNvPr id="24" name="out">
            <a:hlinkClick r:id="" action="ppaction://media"/>
            <a:extLst>
              <a:ext uri="{FF2B5EF4-FFF2-40B4-BE49-F238E27FC236}">
                <a16:creationId xmlns:a16="http://schemas.microsoft.com/office/drawing/2014/main" id="{A30502A9-490F-405E-B1EE-359FBB1C652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13135" y="3900748"/>
            <a:ext cx="1994928" cy="1994928"/>
          </a:xfrm>
          <a:prstGeom prst="rect">
            <a:avLst/>
          </a:prstGeom>
        </p:spPr>
      </p:pic>
      <p:pic>
        <p:nvPicPr>
          <p:cNvPr id="25" name="out">
            <a:hlinkClick r:id="" action="ppaction://media"/>
            <a:extLst>
              <a:ext uri="{FF2B5EF4-FFF2-40B4-BE49-F238E27FC236}">
                <a16:creationId xmlns:a16="http://schemas.microsoft.com/office/drawing/2014/main" id="{AEFA4FD3-274A-4A49-9C3C-6DB0E3005CBE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613136" y="1338963"/>
            <a:ext cx="1994927" cy="1994927"/>
          </a:xfrm>
          <a:prstGeom prst="rect">
            <a:avLst/>
          </a:prstGeom>
        </p:spPr>
      </p:pic>
      <p:pic>
        <p:nvPicPr>
          <p:cNvPr id="26" name="out">
            <a:hlinkClick r:id="" action="ppaction://media"/>
            <a:extLst>
              <a:ext uri="{FF2B5EF4-FFF2-40B4-BE49-F238E27FC236}">
                <a16:creationId xmlns:a16="http://schemas.microsoft.com/office/drawing/2014/main" id="{9BE25F4B-5C2D-4A95-995B-2A45EFCA5F8D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896688" y="1338961"/>
            <a:ext cx="1994929" cy="1994929"/>
          </a:xfrm>
          <a:prstGeom prst="rect">
            <a:avLst/>
          </a:prstGeom>
        </p:spPr>
      </p:pic>
      <p:pic>
        <p:nvPicPr>
          <p:cNvPr id="27" name="out">
            <a:hlinkClick r:id="" action="ppaction://media"/>
            <a:extLst>
              <a:ext uri="{FF2B5EF4-FFF2-40B4-BE49-F238E27FC236}">
                <a16:creationId xmlns:a16="http://schemas.microsoft.com/office/drawing/2014/main" id="{64AF9BA7-94BA-44BF-A776-568A2F78BF38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896689" y="3900748"/>
            <a:ext cx="1994929" cy="1994929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0066A56-2315-4CF2-B5E4-9EA5600D27F2}"/>
              </a:ext>
            </a:extLst>
          </p:cNvPr>
          <p:cNvSpPr txBox="1"/>
          <p:nvPr/>
        </p:nvSpPr>
        <p:spPr>
          <a:xfrm>
            <a:off x="3311258" y="94193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Truth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FBC7FD7-57E7-4D14-91B5-60F5020DE53B}"/>
              </a:ext>
            </a:extLst>
          </p:cNvPr>
          <p:cNvSpPr txBox="1"/>
          <p:nvPr/>
        </p:nvSpPr>
        <p:spPr>
          <a:xfrm>
            <a:off x="5429737" y="94193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552645D-C05B-40C8-99FA-4D4F234ADAF6}"/>
              </a:ext>
            </a:extLst>
          </p:cNvPr>
          <p:cNvSpPr txBox="1"/>
          <p:nvPr/>
        </p:nvSpPr>
        <p:spPr>
          <a:xfrm>
            <a:off x="7954169" y="941934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DC02FC9-1482-47AC-90BD-ABAE7599DED3}"/>
              </a:ext>
            </a:extLst>
          </p:cNvPr>
          <p:cNvSpPr txBox="1"/>
          <p:nvPr/>
        </p:nvSpPr>
        <p:spPr>
          <a:xfrm>
            <a:off x="10078794" y="941934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40254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Real Images (1)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17</a:t>
            </a:fld>
            <a:endParaRPr lang="de-DE"/>
          </a:p>
        </p:txBody>
      </p:sp>
      <p:pic>
        <p:nvPicPr>
          <p:cNvPr id="10" name="out">
            <a:hlinkClick r:id="" action="ppaction://media"/>
            <a:extLst>
              <a:ext uri="{FF2B5EF4-FFF2-40B4-BE49-F238E27FC236}">
                <a16:creationId xmlns:a16="http://schemas.microsoft.com/office/drawing/2014/main" id="{9700982B-4677-405C-BF09-CE771B774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81400" y="3837841"/>
            <a:ext cx="2148856" cy="2148856"/>
          </a:xfrm>
          <a:prstGeom prst="rect">
            <a:avLst/>
          </a:prstGeom>
        </p:spPr>
      </p:pic>
      <p:pic>
        <p:nvPicPr>
          <p:cNvPr id="13" name="out">
            <a:hlinkClick r:id="" action="ppaction://media"/>
            <a:extLst>
              <a:ext uri="{FF2B5EF4-FFF2-40B4-BE49-F238E27FC236}">
                <a16:creationId xmlns:a16="http://schemas.microsoft.com/office/drawing/2014/main" id="{4DF2570E-1E46-432D-854A-04B86D3AF1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81400" y="1261997"/>
            <a:ext cx="2148856" cy="2148856"/>
          </a:xfrm>
          <a:prstGeom prst="rect">
            <a:avLst/>
          </a:prstGeom>
        </p:spPr>
      </p:pic>
      <p:pic>
        <p:nvPicPr>
          <p:cNvPr id="16" name="Grafik 15" descr="Ein Bild, das Natur, Schnee, sitzend, Stück enthält.&#10;&#10;Automatisch generierte Beschreibung">
            <a:extLst>
              <a:ext uri="{FF2B5EF4-FFF2-40B4-BE49-F238E27FC236}">
                <a16:creationId xmlns:a16="http://schemas.microsoft.com/office/drawing/2014/main" id="{92660175-AB34-4A84-9576-F1975A6E4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23" y="3688383"/>
            <a:ext cx="2447773" cy="2447773"/>
          </a:xfrm>
          <a:prstGeom prst="rect">
            <a:avLst/>
          </a:prstGeom>
        </p:spPr>
      </p:pic>
      <p:pic>
        <p:nvPicPr>
          <p:cNvPr id="17" name="Grafik 16" descr="Ein Bild, das Essen, aus Holz, Tisch, Katze enthält.&#10;&#10;Automatisch generierte Beschreibung">
            <a:extLst>
              <a:ext uri="{FF2B5EF4-FFF2-40B4-BE49-F238E27FC236}">
                <a16:creationId xmlns:a16="http://schemas.microsoft.com/office/drawing/2014/main" id="{2303156D-0B78-4E30-A06E-8607269BED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17225"/>
            <a:ext cx="2438400" cy="2438400"/>
          </a:xfrm>
          <a:prstGeom prst="rect">
            <a:avLst/>
          </a:prstGeom>
        </p:spPr>
      </p:pic>
      <p:pic>
        <p:nvPicPr>
          <p:cNvPr id="18" name="out">
            <a:hlinkClick r:id="" action="ppaction://media"/>
            <a:extLst>
              <a:ext uri="{FF2B5EF4-FFF2-40B4-BE49-F238E27FC236}">
                <a16:creationId xmlns:a16="http://schemas.microsoft.com/office/drawing/2014/main" id="{21694064-1D9B-4072-A0F3-5B06FD7B152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61742" y="1261996"/>
            <a:ext cx="2148857" cy="2148857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125740D1-C9AA-4242-BB63-F413BCCBD83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461743" y="3837841"/>
            <a:ext cx="2148856" cy="2148856"/>
          </a:xfrm>
          <a:prstGeom prst="rect">
            <a:avLst/>
          </a:prstGeom>
        </p:spPr>
      </p:pic>
      <p:pic>
        <p:nvPicPr>
          <p:cNvPr id="20" name="out">
            <a:hlinkClick r:id="" action="ppaction://media"/>
            <a:extLst>
              <a:ext uri="{FF2B5EF4-FFF2-40B4-BE49-F238E27FC236}">
                <a16:creationId xmlns:a16="http://schemas.microsoft.com/office/drawing/2014/main" id="{1D413645-D249-4449-AD1F-64A897F3E69F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42086" y="1261995"/>
            <a:ext cx="2148857" cy="2148857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4F6D2671-2C87-4F0E-9B80-3B67759739C2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342086" y="3837841"/>
            <a:ext cx="2148857" cy="2148857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C085328F-27C7-41A6-8807-B3DA8F3F9C78}"/>
              </a:ext>
            </a:extLst>
          </p:cNvPr>
          <p:cNvSpPr txBox="1"/>
          <p:nvPr/>
        </p:nvSpPr>
        <p:spPr>
          <a:xfrm>
            <a:off x="3767828" y="89757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89CC765-EA16-45DE-A849-C62B268CB18D}"/>
              </a:ext>
            </a:extLst>
          </p:cNvPr>
          <p:cNvSpPr txBox="1"/>
          <p:nvPr/>
        </p:nvSpPr>
        <p:spPr>
          <a:xfrm>
            <a:off x="6879741" y="897576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B2042E8-3715-4FF7-A2A4-B1427B81D92D}"/>
              </a:ext>
            </a:extLst>
          </p:cNvPr>
          <p:cNvSpPr txBox="1"/>
          <p:nvPr/>
        </p:nvSpPr>
        <p:spPr>
          <a:xfrm>
            <a:off x="9526430" y="89757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390232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Real Images (2)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18</a:t>
            </a:fld>
            <a:endParaRPr lang="de-DE"/>
          </a:p>
        </p:txBody>
      </p:sp>
      <p:pic>
        <p:nvPicPr>
          <p:cNvPr id="11" name="Grafik 10" descr="Ein Bild, das Katze, suchend, grau, tragen enthält.&#10;&#10;Automatisch generierte Beschreibung">
            <a:extLst>
              <a:ext uri="{FF2B5EF4-FFF2-40B4-BE49-F238E27FC236}">
                <a16:creationId xmlns:a16="http://schemas.microsoft.com/office/drawing/2014/main" id="{289E11CB-4C00-424E-B497-7B1B6717D4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17223"/>
            <a:ext cx="2438400" cy="2438400"/>
          </a:xfrm>
          <a:prstGeom prst="rect">
            <a:avLst/>
          </a:prstGeom>
        </p:spPr>
      </p:pic>
      <p:pic>
        <p:nvPicPr>
          <p:cNvPr id="12" name="Grafik 11" descr="Ein Bild, das Zubehör enthält.&#10;&#10;Automatisch generierte Beschreibung">
            <a:extLst>
              <a:ext uri="{FF2B5EF4-FFF2-40B4-BE49-F238E27FC236}">
                <a16:creationId xmlns:a16="http://schemas.microsoft.com/office/drawing/2014/main" id="{D81EE63C-9413-4295-A37F-6142ED6E3B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3688383"/>
            <a:ext cx="2438400" cy="2438400"/>
          </a:xfrm>
          <a:prstGeom prst="rect">
            <a:avLst/>
          </a:prstGeom>
        </p:spPr>
      </p:pic>
      <p:pic>
        <p:nvPicPr>
          <p:cNvPr id="13" name="out">
            <a:hlinkClick r:id="" action="ppaction://media"/>
            <a:extLst>
              <a:ext uri="{FF2B5EF4-FFF2-40B4-BE49-F238E27FC236}">
                <a16:creationId xmlns:a16="http://schemas.microsoft.com/office/drawing/2014/main" id="{79799785-CE9B-4084-B47E-CD35E024E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81401" y="1261996"/>
            <a:ext cx="2148856" cy="2148856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1C0E86D2-6681-4691-B781-1D1F63D98A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581400" y="3833155"/>
            <a:ext cx="2148856" cy="2148856"/>
          </a:xfrm>
          <a:prstGeom prst="rect">
            <a:avLst/>
          </a:prstGeom>
        </p:spPr>
      </p:pic>
      <p:pic>
        <p:nvPicPr>
          <p:cNvPr id="16" name="out">
            <a:hlinkClick r:id="" action="ppaction://media"/>
            <a:extLst>
              <a:ext uri="{FF2B5EF4-FFF2-40B4-BE49-F238E27FC236}">
                <a16:creationId xmlns:a16="http://schemas.microsoft.com/office/drawing/2014/main" id="{B2664BC2-5607-4B06-8512-405898BE4C8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61742" y="3835998"/>
            <a:ext cx="2148856" cy="2148856"/>
          </a:xfrm>
          <a:prstGeom prst="rect">
            <a:avLst/>
          </a:prstGeom>
        </p:spPr>
      </p:pic>
      <p:pic>
        <p:nvPicPr>
          <p:cNvPr id="17" name="out">
            <a:hlinkClick r:id="" action="ppaction://media"/>
            <a:extLst>
              <a:ext uri="{FF2B5EF4-FFF2-40B4-BE49-F238E27FC236}">
                <a16:creationId xmlns:a16="http://schemas.microsoft.com/office/drawing/2014/main" id="{7D535FFE-01A5-4B5D-B038-6849785F59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342083" y="1261995"/>
            <a:ext cx="2148856" cy="2148856"/>
          </a:xfrm>
          <a:prstGeom prst="rect">
            <a:avLst/>
          </a:prstGeom>
        </p:spPr>
      </p:pic>
      <p:pic>
        <p:nvPicPr>
          <p:cNvPr id="18" name="out">
            <a:hlinkClick r:id="" action="ppaction://media"/>
            <a:extLst>
              <a:ext uri="{FF2B5EF4-FFF2-40B4-BE49-F238E27FC236}">
                <a16:creationId xmlns:a16="http://schemas.microsoft.com/office/drawing/2014/main" id="{2B49376B-C22D-483E-9466-840C6D28C29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42083" y="3833155"/>
            <a:ext cx="2148856" cy="2148856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761EF8F3-1CBC-4AB5-9A64-0820D4AA3A46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461742" y="1261995"/>
            <a:ext cx="2148856" cy="214885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6EB060C-C0B6-40D7-8B54-37565BB67C90}"/>
              </a:ext>
            </a:extLst>
          </p:cNvPr>
          <p:cNvSpPr txBox="1"/>
          <p:nvPr/>
        </p:nvSpPr>
        <p:spPr>
          <a:xfrm>
            <a:off x="3767828" y="89757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D79C88D-8AA7-4AFE-92B8-8772EAB437D3}"/>
              </a:ext>
            </a:extLst>
          </p:cNvPr>
          <p:cNvSpPr txBox="1"/>
          <p:nvPr/>
        </p:nvSpPr>
        <p:spPr>
          <a:xfrm>
            <a:off x="6879741" y="897576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116719D-6A62-4D2C-868A-7961B4FE71D4}"/>
              </a:ext>
            </a:extLst>
          </p:cNvPr>
          <p:cNvSpPr txBox="1"/>
          <p:nvPr/>
        </p:nvSpPr>
        <p:spPr>
          <a:xfrm>
            <a:off x="9526430" y="89757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10156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The Obvious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Correlated</a:t>
            </a:r>
            <a:r>
              <a:rPr lang="de-DE" dirty="0"/>
              <a:t> SVBRDF </a:t>
            </a:r>
            <a:r>
              <a:rPr lang="de-DE" dirty="0" err="1"/>
              <a:t>maps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Assumtion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flat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endParaRPr lang="de-DE" dirty="0"/>
          </a:p>
          <a:p>
            <a:r>
              <a:rPr lang="de-DE" dirty="0"/>
              <a:t>Training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pathtracer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~25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slower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19</a:t>
            </a:fld>
            <a:endParaRPr lang="de-DE"/>
          </a:p>
        </p:txBody>
      </p:sp>
      <p:pic>
        <p:nvPicPr>
          <p:cNvPr id="7" name="Grafik 6" descr="Ein Bild, das Wasser, Mann, Ball, haltend enthält.&#10;&#10;Automatisch generierte Beschreibung">
            <a:extLst>
              <a:ext uri="{FF2B5EF4-FFF2-40B4-BE49-F238E27FC236}">
                <a16:creationId xmlns:a16="http://schemas.microsoft.com/office/drawing/2014/main" id="{2C23F4CB-C633-4E5F-AC56-E2016C3F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43" y="1849241"/>
            <a:ext cx="1807030" cy="1807030"/>
          </a:xfrm>
          <a:prstGeom prst="rect">
            <a:avLst/>
          </a:prstGeom>
        </p:spPr>
      </p:pic>
      <p:pic>
        <p:nvPicPr>
          <p:cNvPr id="8" name="Grafik 7" descr="Ein Bild, das Schild, befestigt, Straße, hängend enthält.&#10;&#10;Automatisch generierte Beschreibung">
            <a:extLst>
              <a:ext uri="{FF2B5EF4-FFF2-40B4-BE49-F238E27FC236}">
                <a16:creationId xmlns:a16="http://schemas.microsoft.com/office/drawing/2014/main" id="{6140E48C-5E05-4A92-9006-697135FF3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86" y="1849239"/>
            <a:ext cx="1807029" cy="1807029"/>
          </a:xfrm>
          <a:prstGeom prst="rect">
            <a:avLst/>
          </a:prstGeom>
        </p:spPr>
      </p:pic>
      <p:pic>
        <p:nvPicPr>
          <p:cNvPr id="9" name="Grafik 8" descr="Ein Bild, das draußen, Schild, gelb, Uhr enthält.&#10;&#10;Automatisch generierte Beschreibung">
            <a:extLst>
              <a:ext uri="{FF2B5EF4-FFF2-40B4-BE49-F238E27FC236}">
                <a16:creationId xmlns:a16="http://schemas.microsoft.com/office/drawing/2014/main" id="{A8676668-CE3F-4F00-8C56-C6D6BF66B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9241"/>
            <a:ext cx="1807029" cy="1807029"/>
          </a:xfrm>
          <a:prstGeom prst="rect">
            <a:avLst/>
          </a:prstGeom>
        </p:spPr>
      </p:pic>
      <p:pic>
        <p:nvPicPr>
          <p:cNvPr id="11" name="Grafik 10" descr="Ein Bild, das sitzend, Monitor, schwarz, Uhr enthält.&#10;&#10;Automatisch generierte Beschreibung">
            <a:extLst>
              <a:ext uri="{FF2B5EF4-FFF2-40B4-BE49-F238E27FC236}">
                <a16:creationId xmlns:a16="http://schemas.microsoft.com/office/drawing/2014/main" id="{EB22FF95-7A69-431A-855A-19546C1D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528" y="1849239"/>
            <a:ext cx="1807029" cy="18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20</a:t>
            </a:fld>
            <a:endParaRPr lang="de-DE"/>
          </a:p>
        </p:txBody>
      </p:sp>
      <p:pic>
        <p:nvPicPr>
          <p:cNvPr id="14" name="Grafik 13" descr="Ein Bild, das Text, stehend, Gruppe, Licht enthält.&#10;&#10;Automatisch generierte Beschreibung">
            <a:extLst>
              <a:ext uri="{FF2B5EF4-FFF2-40B4-BE49-F238E27FC236}">
                <a16:creationId xmlns:a16="http://schemas.microsoft.com/office/drawing/2014/main" id="{D02C4A0A-CFEB-47D3-9023-E147BA700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5359"/>
            <a:ext cx="9927771" cy="3065320"/>
          </a:xfrm>
          <a:prstGeom prst="rect">
            <a:avLst/>
          </a:prstGeom>
        </p:spPr>
      </p:pic>
      <p:pic>
        <p:nvPicPr>
          <p:cNvPr id="26" name="Grafik 25" descr="Ein Bild, das sitzend, Tisch, alt, aus Holz enthält.&#10;&#10;Automatisch generierte Beschreibung">
            <a:extLst>
              <a:ext uri="{FF2B5EF4-FFF2-40B4-BE49-F238E27FC236}">
                <a16:creationId xmlns:a16="http://schemas.microsoft.com/office/drawing/2014/main" id="{B51C8C94-D70D-45C5-B50D-09DFC153D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5297773"/>
            <a:ext cx="3117399" cy="779350"/>
          </a:xfrm>
          <a:prstGeom prst="rect">
            <a:avLst/>
          </a:prstGeom>
        </p:spPr>
      </p:pic>
      <p:pic>
        <p:nvPicPr>
          <p:cNvPr id="28" name="Grafik 27" descr="Ein Bild, das Monitor, Bildschirm, Computer, Fernsehen enthält.&#10;&#10;Automatisch generierte Beschreibung">
            <a:extLst>
              <a:ext uri="{FF2B5EF4-FFF2-40B4-BE49-F238E27FC236}">
                <a16:creationId xmlns:a16="http://schemas.microsoft.com/office/drawing/2014/main" id="{5A4BE93D-5E6F-4848-93C8-F988E177A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7" y="5297775"/>
            <a:ext cx="3117399" cy="779350"/>
          </a:xfrm>
          <a:prstGeom prst="rect">
            <a:avLst/>
          </a:prstGeom>
        </p:spPr>
      </p:pic>
      <p:pic>
        <p:nvPicPr>
          <p:cNvPr id="30" name="Grafik 29" descr="Ein Bild, das sitzend, Monitor, weiß, Katze enthält.&#10;&#10;Automatisch generierte Beschreibung">
            <a:extLst>
              <a:ext uri="{FF2B5EF4-FFF2-40B4-BE49-F238E27FC236}">
                <a16:creationId xmlns:a16="http://schemas.microsoft.com/office/drawing/2014/main" id="{899E3B4D-8512-4D6F-B1CB-80072FA0D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7" y="4315018"/>
            <a:ext cx="3117399" cy="779350"/>
          </a:xfrm>
          <a:prstGeom prst="rect">
            <a:avLst/>
          </a:prstGeom>
        </p:spPr>
      </p:pic>
      <p:pic>
        <p:nvPicPr>
          <p:cNvPr id="32" name="Grafik 31" descr="Ein Bild, das sitzend, Katze, Tisch, Glas enthält.&#10;&#10;Automatisch generierte Beschreibung">
            <a:extLst>
              <a:ext uri="{FF2B5EF4-FFF2-40B4-BE49-F238E27FC236}">
                <a16:creationId xmlns:a16="http://schemas.microsoft.com/office/drawing/2014/main" id="{1D1FC625-1A56-45E7-A685-C85DAB1B1A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4309551"/>
            <a:ext cx="3117399" cy="779350"/>
          </a:xfrm>
          <a:prstGeom prst="rect">
            <a:avLst/>
          </a:prstGeom>
        </p:spPr>
      </p:pic>
      <p:pic>
        <p:nvPicPr>
          <p:cNvPr id="33" name="Grafik 32" descr="Ein Bild, das Gebäude, sitzend, alt, haltend enthält.&#10;&#10;Automatisch generierte Beschreibung">
            <a:extLst>
              <a:ext uri="{FF2B5EF4-FFF2-40B4-BE49-F238E27FC236}">
                <a16:creationId xmlns:a16="http://schemas.microsoft.com/office/drawing/2014/main" id="{9CA90C12-EA44-4AA5-817A-27DD0DB17D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06" y="4315017"/>
            <a:ext cx="779351" cy="779351"/>
          </a:xfrm>
          <a:prstGeom prst="rect">
            <a:avLst/>
          </a:prstGeom>
        </p:spPr>
      </p:pic>
      <p:pic>
        <p:nvPicPr>
          <p:cNvPr id="34" name="Grafik 33" descr="Ein Bild, das Schaf, Essen, stehend, Schüssel enthält.&#10;&#10;Automatisch generierte Beschreibung">
            <a:extLst>
              <a:ext uri="{FF2B5EF4-FFF2-40B4-BE49-F238E27FC236}">
                <a16:creationId xmlns:a16="http://schemas.microsoft.com/office/drawing/2014/main" id="{974722C3-DFCE-412B-9E69-19813523EA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05" y="5297774"/>
            <a:ext cx="779351" cy="779351"/>
          </a:xfrm>
          <a:prstGeom prst="rect">
            <a:avLst/>
          </a:prstGeom>
        </p:spPr>
      </p:pic>
      <p:pic>
        <p:nvPicPr>
          <p:cNvPr id="35" name="Grafik 34" descr="Ein Bild, das sitzend, Straße, Schuhe, Fuß enthält.&#10;&#10;Automatisch generierte Beschreibung">
            <a:extLst>
              <a:ext uri="{FF2B5EF4-FFF2-40B4-BE49-F238E27FC236}">
                <a16:creationId xmlns:a16="http://schemas.microsoft.com/office/drawing/2014/main" id="{0DFF27A3-1C15-45A2-B969-F399A78983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47" y="4315018"/>
            <a:ext cx="779350" cy="779350"/>
          </a:xfrm>
          <a:prstGeom prst="rect">
            <a:avLst/>
          </a:prstGeom>
        </p:spPr>
      </p:pic>
      <p:pic>
        <p:nvPicPr>
          <p:cNvPr id="36" name="Grafik 35" descr="Ein Bild, das drinnen, schwarz, Licht, Nacht enthält.&#10;&#10;Automatisch generierte Beschreibung">
            <a:extLst>
              <a:ext uri="{FF2B5EF4-FFF2-40B4-BE49-F238E27FC236}">
                <a16:creationId xmlns:a16="http://schemas.microsoft.com/office/drawing/2014/main" id="{B5A3BFE8-3785-4FB0-A2FD-839CBE8B25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47" y="5308707"/>
            <a:ext cx="779350" cy="7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21</a:t>
            </a:fld>
            <a:endParaRPr lang="de-DE"/>
          </a:p>
        </p:txBody>
      </p:sp>
      <p:pic>
        <p:nvPicPr>
          <p:cNvPr id="10" name="out">
            <a:hlinkClick r:id="" action="ppaction://media"/>
            <a:extLst>
              <a:ext uri="{FF2B5EF4-FFF2-40B4-BE49-F238E27FC236}">
                <a16:creationId xmlns:a16="http://schemas.microsoft.com/office/drawing/2014/main" id="{22A1608D-E9C4-4714-9AB9-8D3CFE150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4" y="941614"/>
            <a:ext cx="9949543" cy="4974772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8FF417D-B691-4D0A-B771-BFEA4337148B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C00000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302570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22</a:t>
            </a:fld>
            <a:endParaRPr lang="de-DE"/>
          </a:p>
        </p:txBody>
      </p:sp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D0357C56-56C6-4C88-8518-FC3C0489D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3" y="937903"/>
            <a:ext cx="9949543" cy="49747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CEFDE89-2E79-4EB1-A843-D928BFF332E0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C00000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298339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23</a:t>
            </a:fld>
            <a:endParaRPr lang="de-DE"/>
          </a:p>
        </p:txBody>
      </p:sp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7487CAC1-F406-4FAE-BA9F-51320E319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3" y="941614"/>
            <a:ext cx="9949543" cy="497477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932274C-1905-49E6-9997-9FF10039801B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09929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24</a:t>
            </a:fld>
            <a:endParaRPr lang="de-DE"/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353B37D8-E9F5-4E6E-85C0-B35E62827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3" y="941614"/>
            <a:ext cx="9949544" cy="497477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ACE846A-C9A1-4A0F-AC4D-DF362290C4DA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C00000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20348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de-DE" dirty="0" err="1"/>
              <a:t>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and </a:t>
            </a:r>
            <a:r>
              <a:rPr lang="de-DE" dirty="0" err="1"/>
              <a:t>fixing</a:t>
            </a:r>
            <a:r>
              <a:rPr lang="de-DE" dirty="0"/>
              <a:t> </a:t>
            </a:r>
            <a:r>
              <a:rPr lang="de-DE" dirty="0" smtClean="0"/>
              <a:t>potential </a:t>
            </a:r>
            <a:r>
              <a:rPr lang="de-DE" dirty="0" err="1"/>
              <a:t>bugs</a:t>
            </a:r>
            <a:endParaRPr lang="de-DE" dirty="0"/>
          </a:p>
          <a:p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endParaRPr lang="de-DE" dirty="0"/>
          </a:p>
          <a:p>
            <a:r>
              <a:rPr lang="de-DE" dirty="0"/>
              <a:t>BSDF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Approach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8B30559-AE4B-41B4-A347-B93CA0DEFA9E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r>
              <a:rPr lang="en-US" sz="1200" i="1" dirty="0"/>
              <a:t/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endParaRPr lang="de-DE" sz="12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740B81F-975F-4455-ABF7-4A8CCE6170BF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EBFC018F-5098-4D38-A10F-EB78B8ED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2" name="Grafik 31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0898BA1D-7F44-45BE-A995-387CF25B0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58E3662E-D929-423B-A1E9-9B3EC51DC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6A190CFA-7CCA-40A1-B27C-10A80105F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E3B7E04A-6F2D-4901-AE52-550E4EC82A48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5542175-37DB-4A06-B4D3-9E46FCBFE8E2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EEC8587-5A51-4F72-9B59-66E8ADCDF8B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858979-B531-43C0-867D-E2BCE0B8D448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A4BF5CF-9147-4AEB-A31B-F8F4A9E1780B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26E73B17-2050-4B18-AAF9-A0688D2C8EF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15139786-2CAB-4D6A-A820-5CC8BD99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fik 47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D974A220-1CAE-4B61-B97C-C5A1B7CC8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F6D062-85AD-41D5-B1B0-7A5ED7D4DFF2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2747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Project Scope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5767387" y="2255425"/>
            <a:ext cx="3846" cy="588187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768535" y="1308195"/>
            <a:ext cx="2005396" cy="947230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  <a:r>
              <a:rPr lang="de-DE" sz="2400" dirty="0" err="1">
                <a:solidFill>
                  <a:srgbClr val="C50E1F"/>
                </a:solidFill>
              </a:rPr>
              <a:t>Pathtracer</a:t>
            </a:r>
            <a:endParaRPr lang="de-DE" sz="2400" dirty="0">
              <a:solidFill>
                <a:srgbClr val="C50E1F"/>
              </a:solidFill>
            </a:endParaRPr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2FDA9DBF-C821-44D8-BECF-012E215AA6C9}"/>
              </a:ext>
            </a:extLst>
          </p:cNvPr>
          <p:cNvSpPr txBox="1">
            <a:spLocks/>
          </p:cNvSpPr>
          <p:nvPr/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AA8660-E2BC-41D0-97EB-F5C5D1629F4F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r>
              <a:rPr lang="en-US" sz="1200" i="1" dirty="0"/>
              <a:t/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r>
              <a:rPr lang="de-DE" sz="1200" dirty="0"/>
              <a:t>[3] Li et al., 2018, </a:t>
            </a:r>
            <a:r>
              <a:rPr lang="en-US" sz="1200" i="1" dirty="0">
                <a:hlinkClick r:id="rId5"/>
              </a:rPr>
              <a:t>Differentiable Monte Carlo Ray Tracing through Edge Sampling</a:t>
            </a:r>
            <a:endParaRPr lang="de-DE" sz="1200" i="1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AB18420-7CAB-4D19-AEAC-6053054AFE07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73F21ED6-7E0A-4954-A043-8FD261D3E3C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27CE535-EB8B-429E-B211-9FBF011B1C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4620C811-EA6A-4562-A376-4EBE4386385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40" name="Grafik 39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FFF979D2-925E-42D4-B758-210ACFB183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611CE532-E966-4153-9FF9-930A8FC90CC2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CC01C57-B0DD-4DEC-B752-72C11AE38723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CC2BE2A-614E-4A47-A520-D2C5763D2C7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2FD3265-5905-4DAD-BC6C-D18BC2F87C7C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7EB7820-8335-4BFE-9DC9-7B87E65D7C9E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7" name="AutoShape 3">
            <a:extLst>
              <a:ext uri="{FF2B5EF4-FFF2-40B4-BE49-F238E27FC236}">
                <a16:creationId xmlns:a16="http://schemas.microsoft.com/office/drawing/2014/main" id="{262C6EC2-39B1-4F91-B0FE-462C1042872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8" name="Picture 5">
            <a:extLst>
              <a:ext uri="{FF2B5EF4-FFF2-40B4-BE49-F238E27FC236}">
                <a16:creationId xmlns:a16="http://schemas.microsoft.com/office/drawing/2014/main" id="{2ABE8D08-3565-4292-BDCA-0A751292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Grafik 48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76E76B0-11EF-4630-B722-302660533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DA62369D-FEE9-43D4-8585-2144ED356CCA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018355F-8A65-4317-8A89-AC226A62EFD9}"/>
              </a:ext>
            </a:extLst>
          </p:cNvPr>
          <p:cNvSpPr/>
          <p:nvPr/>
        </p:nvSpPr>
        <p:spPr>
          <a:xfrm>
            <a:off x="6770085" y="196303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[3]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14721B6-479F-4FD4-BDA0-840347775527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4092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68061-220B-4EB1-8FC4-F3A6AB76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 –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379E6-802F-4087-AB5D-F81681E5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Why</a:t>
            </a:r>
            <a:r>
              <a:rPr lang="de-DE" dirty="0"/>
              <a:t> material </a:t>
            </a:r>
            <a:r>
              <a:rPr lang="de-DE" dirty="0" err="1"/>
              <a:t>estimation</a:t>
            </a:r>
            <a:r>
              <a:rPr lang="de-DE" dirty="0"/>
              <a:t>?</a:t>
            </a:r>
          </a:p>
          <a:p>
            <a:pPr lvl="1"/>
            <a:r>
              <a:rPr lang="en-US" dirty="0"/>
              <a:t>Holistic 3D reconstruction </a:t>
            </a:r>
            <a:br>
              <a:rPr lang="en-US" dirty="0"/>
            </a:br>
            <a:r>
              <a:rPr lang="en-US" dirty="0"/>
              <a:t>(geometry + material)</a:t>
            </a:r>
          </a:p>
          <a:p>
            <a:pPr lvl="1"/>
            <a:r>
              <a:rPr lang="en-US" dirty="0"/>
              <a:t>Photorealistic assets for </a:t>
            </a:r>
          </a:p>
          <a:p>
            <a:pPr lvl="2"/>
            <a:r>
              <a:rPr lang="en-US" dirty="0"/>
              <a:t>Games</a:t>
            </a:r>
          </a:p>
          <a:p>
            <a:pPr lvl="2"/>
            <a:r>
              <a:rPr lang="en-US" dirty="0"/>
              <a:t>Movies</a:t>
            </a:r>
          </a:p>
          <a:p>
            <a:pPr lvl="2"/>
            <a:r>
              <a:rPr lang="en-US" dirty="0"/>
              <a:t>Cultural heritage</a:t>
            </a:r>
          </a:p>
          <a:p>
            <a:pPr lvl="2"/>
            <a:r>
              <a:rPr lang="en-DE" dirty="0"/>
              <a:t>…</a:t>
            </a:r>
            <a:endParaRPr lang="de-DE" dirty="0"/>
          </a:p>
          <a:p>
            <a:pPr lvl="1"/>
            <a:r>
              <a:rPr lang="de-DE" dirty="0"/>
              <a:t>Multi material 3D </a:t>
            </a:r>
            <a:r>
              <a:rPr lang="de-DE" dirty="0" err="1"/>
              <a:t>printing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pathtracer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approach</a:t>
            </a:r>
            <a:r>
              <a:rPr lang="de-DE" dirty="0"/>
              <a:t> (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Flexible light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simulations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6FCA0A-B63E-4E6D-B397-CCBB4194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A23D81-AC4E-4600-99BC-B383A5D7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878D3-6C59-44C8-8335-D748086B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6731D0-0D0F-4E8A-86AB-BC397A27E7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38" y="1200212"/>
            <a:ext cx="5229576" cy="30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15" name="Grafik 14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D10AE763-128C-4D67-8315-F718F0EC3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8" y="3744689"/>
            <a:ext cx="1943202" cy="1943200"/>
          </a:xfrm>
          <a:prstGeom prst="rect">
            <a:avLst/>
          </a:prstGeom>
        </p:spPr>
      </p:pic>
      <p:pic>
        <p:nvPicPr>
          <p:cNvPr id="17" name="Grafik 16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C86C5479-88D7-43FB-B191-4AAB14B8E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96" y="3740600"/>
            <a:ext cx="1963190" cy="1963172"/>
          </a:xfrm>
          <a:prstGeom prst="rect">
            <a:avLst/>
          </a:prstGeom>
        </p:spPr>
      </p:pic>
      <p:pic>
        <p:nvPicPr>
          <p:cNvPr id="18" name="Grafik 17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3763FB23-5C6A-423A-8E03-0941D391A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09" y="3740600"/>
            <a:ext cx="1944678" cy="194467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A40541B-0C71-4037-9330-37882EDFAE70}"/>
              </a:ext>
            </a:extLst>
          </p:cNvPr>
          <p:cNvSpPr txBox="1"/>
          <p:nvPr/>
        </p:nvSpPr>
        <p:spPr>
          <a:xfrm>
            <a:off x="3662694" y="5715994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75ADDE-A8A9-448D-BFA0-8EA7CC47A85B}"/>
              </a:ext>
            </a:extLst>
          </p:cNvPr>
          <p:cNvSpPr txBox="1"/>
          <p:nvPr/>
        </p:nvSpPr>
        <p:spPr>
          <a:xfrm>
            <a:off x="9094812" y="5709688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8AA3365-96D6-4B8E-8C9B-3307315221B8}"/>
              </a:ext>
            </a:extLst>
          </p:cNvPr>
          <p:cNvSpPr txBox="1"/>
          <p:nvPr/>
        </p:nvSpPr>
        <p:spPr>
          <a:xfrm>
            <a:off x="6645632" y="5734487"/>
            <a:ext cx="153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Roughness</a:t>
            </a:r>
            <a:endParaRPr lang="de-DE" sz="2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189B60-1AC1-49D1-9B3E-A2FA30FCA49A}"/>
              </a:ext>
            </a:extLst>
          </p:cNvPr>
          <p:cNvSpPr txBox="1"/>
          <p:nvPr/>
        </p:nvSpPr>
        <p:spPr>
          <a:xfrm>
            <a:off x="1379592" y="5722294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p:pic>
        <p:nvPicPr>
          <p:cNvPr id="23" name="Grafik 22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31431966-54E4-4E4A-90CF-181DA781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1117217"/>
            <a:ext cx="1961714" cy="1961714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26964BD7-2FB4-407E-85D8-D6F836FC11E9}"/>
              </a:ext>
            </a:extLst>
          </p:cNvPr>
          <p:cNvSpPr txBox="1"/>
          <p:nvPr/>
        </p:nvSpPr>
        <p:spPr>
          <a:xfrm>
            <a:off x="5343710" y="3081940"/>
            <a:ext cx="151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SDR Image</a:t>
            </a:r>
            <a:endParaRPr lang="de-DE" sz="2400" dirty="0"/>
          </a:p>
        </p:txBody>
      </p:sp>
      <p:pic>
        <p:nvPicPr>
          <p:cNvPr id="27" name="Grafik 26" descr="Ein Bild, das Stein, schmutzig, alt, sitzend enthält.&#10;&#10;Automatisch generierte Beschreibung">
            <a:extLst>
              <a:ext uri="{FF2B5EF4-FFF2-40B4-BE49-F238E27FC236}">
                <a16:creationId xmlns:a16="http://schemas.microsoft.com/office/drawing/2014/main" id="{CCD458C4-98A0-4151-8694-A8CF21260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44" y="3744689"/>
            <a:ext cx="1943202" cy="1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mixing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C68442A-4E0D-4163-AB22-551A2DEA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160"/>
            <a:ext cx="4648200" cy="1162050"/>
          </a:xfrm>
          <a:prstGeom prst="rect">
            <a:avLst/>
          </a:prstGeom>
        </p:spPr>
      </p:pic>
      <p:pic>
        <p:nvPicPr>
          <p:cNvPr id="29" name="Grafik 2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8D75BF-7EB2-45D1-AB52-1C762883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6707"/>
            <a:ext cx="4648201" cy="1162050"/>
          </a:xfrm>
          <a:prstGeom prst="rect">
            <a:avLst/>
          </a:prstGeom>
        </p:spPr>
      </p:pic>
      <p:pic>
        <p:nvPicPr>
          <p:cNvPr id="35" name="Grafik 34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B7008E09-926F-4607-85EC-DA7B15601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2266951"/>
            <a:ext cx="4648196" cy="1162049"/>
          </a:xfrm>
          <a:prstGeom prst="rect">
            <a:avLst/>
          </a:prstGeom>
        </p:spPr>
      </p:pic>
      <p:pic>
        <p:nvPicPr>
          <p:cNvPr id="37" name="Grafik 36" descr="Ein Bild, das Gebäude, Teddy, alt, Auto enthält.&#10;&#10;Automatisch generierte Beschreibung">
            <a:extLst>
              <a:ext uri="{FF2B5EF4-FFF2-40B4-BE49-F238E27FC236}">
                <a16:creationId xmlns:a16="http://schemas.microsoft.com/office/drawing/2014/main" id="{DDC266A2-D66B-410A-B9C5-BB347675CB8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19" y="4837107"/>
            <a:ext cx="1162049" cy="1162049"/>
          </a:xfrm>
          <a:prstGeom prst="rect">
            <a:avLst/>
          </a:prstGeom>
        </p:spPr>
      </p:pic>
      <p:pic>
        <p:nvPicPr>
          <p:cNvPr id="39" name="Grafik 38" descr="Ein Bild, das sitzend, Essen, Teller, Obst enthält.&#10;&#10;Automatisch generierte Beschreibung">
            <a:extLst>
              <a:ext uri="{FF2B5EF4-FFF2-40B4-BE49-F238E27FC236}">
                <a16:creationId xmlns:a16="http://schemas.microsoft.com/office/drawing/2014/main" id="{7123EE78-FB24-4CCC-9632-7FF156F973C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953" y="4837106"/>
            <a:ext cx="1162050" cy="1162050"/>
          </a:xfrm>
          <a:prstGeom prst="rect">
            <a:avLst/>
          </a:prstGeom>
        </p:spPr>
      </p:pic>
      <p:pic>
        <p:nvPicPr>
          <p:cNvPr id="41" name="Grafik 40" descr="Ein Bild, das sitzend, alt, Gebäude, weiß enthält.&#10;&#10;Automatisch generierte Beschreibung">
            <a:extLst>
              <a:ext uri="{FF2B5EF4-FFF2-40B4-BE49-F238E27FC236}">
                <a16:creationId xmlns:a16="http://schemas.microsoft.com/office/drawing/2014/main" id="{3B163DC0-B133-4B8C-85AF-4A23DA939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4846873"/>
            <a:ext cx="1162050" cy="1162050"/>
          </a:xfrm>
          <a:prstGeom prst="rect">
            <a:avLst/>
          </a:prstGeom>
        </p:spPr>
      </p:pic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ABAE6238-C23F-4042-B2A7-441D653F4764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5486400" y="2257185"/>
            <a:ext cx="1428407" cy="5907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1ED535BD-234D-4713-A000-BFEC0DF129DF}"/>
              </a:ext>
            </a:extLst>
          </p:cNvPr>
          <p:cNvCxnSpPr>
            <a:stCxn id="29" idx="3"/>
            <a:endCxn id="35" idx="1"/>
          </p:cNvCxnSpPr>
          <p:nvPr/>
        </p:nvCxnSpPr>
        <p:spPr>
          <a:xfrm flipV="1">
            <a:off x="5486401" y="2847976"/>
            <a:ext cx="1428406" cy="66975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0113C3A1-5399-4FC3-AF3E-2DBC82B58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37108"/>
            <a:ext cx="4648196" cy="1162049"/>
          </a:xfrm>
          <a:prstGeom prst="rect">
            <a:avLst/>
          </a:prstGeom>
        </p:spPr>
      </p:pic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1ABA5B1-53CB-419B-9455-CDFFA7D34256}"/>
              </a:ext>
            </a:extLst>
          </p:cNvPr>
          <p:cNvCxnSpPr>
            <a:stCxn id="46" idx="3"/>
            <a:endCxn id="41" idx="1"/>
          </p:cNvCxnSpPr>
          <p:nvPr/>
        </p:nvCxnSpPr>
        <p:spPr>
          <a:xfrm>
            <a:off x="5486396" y="5418133"/>
            <a:ext cx="1428411" cy="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ACE29C2-D411-4704-B159-6A841FE612A8}"/>
              </a:ext>
            </a:extLst>
          </p:cNvPr>
          <p:cNvSpPr txBox="1"/>
          <p:nvPr/>
        </p:nvSpPr>
        <p:spPr>
          <a:xfrm>
            <a:off x="9781428" y="52432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78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FF2B2A-2AB7-49FE-839A-BC070518F8FA}"/>
              </a:ext>
            </a:extLst>
          </p:cNvPr>
          <p:cNvSpPr/>
          <p:nvPr/>
        </p:nvSpPr>
        <p:spPr>
          <a:xfrm>
            <a:off x="2665527" y="2983817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44B7A8-2E98-43FC-B244-A6C6E860375B}"/>
              </a:ext>
            </a:extLst>
          </p:cNvPr>
          <p:cNvSpPr/>
          <p:nvPr/>
        </p:nvSpPr>
        <p:spPr>
          <a:xfrm>
            <a:off x="3123576" y="3388375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B968B11-6A98-4769-855E-CF64EB255374}"/>
              </a:ext>
            </a:extLst>
          </p:cNvPr>
          <p:cNvSpPr/>
          <p:nvPr/>
        </p:nvSpPr>
        <p:spPr>
          <a:xfrm>
            <a:off x="3635929" y="383031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F4573C-AF04-49CB-A49E-DC07D876802B}"/>
              </a:ext>
            </a:extLst>
          </p:cNvPr>
          <p:cNvSpPr/>
          <p:nvPr/>
        </p:nvSpPr>
        <p:spPr>
          <a:xfrm>
            <a:off x="4619102" y="4701418"/>
            <a:ext cx="868121" cy="1629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8001D39-53BF-4707-BB9D-1F38A0492B6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788809" y="4857063"/>
            <a:ext cx="0" cy="37436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AA126B4-CF74-4154-8446-AF632094D65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7401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1C275961-EA87-4EDA-AAF2-9F265012F232}"/>
              </a:ext>
            </a:extLst>
          </p:cNvPr>
          <p:cNvSpPr txBox="1"/>
          <p:nvPr/>
        </p:nvSpPr>
        <p:spPr>
          <a:xfrm>
            <a:off x="2937596" y="2557706"/>
            <a:ext cx="911061" cy="384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51E9463-B3D8-42A4-815E-EEFB76354C09}"/>
              </a:ext>
            </a:extLst>
          </p:cNvPr>
          <p:cNvSpPr txBox="1"/>
          <p:nvPr/>
        </p:nvSpPr>
        <p:spPr>
          <a:xfrm>
            <a:off x="5613858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C569BBD-B1E0-422F-967C-4576B141BBD8}"/>
              </a:ext>
            </a:extLst>
          </p:cNvPr>
          <p:cNvSpPr/>
          <p:nvPr/>
        </p:nvSpPr>
        <p:spPr>
          <a:xfrm>
            <a:off x="6079298" y="382574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6E3D6C2-F90A-49EB-A96E-92280BD4F217}"/>
              </a:ext>
            </a:extLst>
          </p:cNvPr>
          <p:cNvSpPr/>
          <p:nvPr/>
        </p:nvSpPr>
        <p:spPr>
          <a:xfrm>
            <a:off x="6674947" y="3391147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41021E9-5D74-44F9-8B75-A62B27686EE7}"/>
              </a:ext>
            </a:extLst>
          </p:cNvPr>
          <p:cNvSpPr/>
          <p:nvPr/>
        </p:nvSpPr>
        <p:spPr>
          <a:xfrm>
            <a:off x="7187300" y="2991101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9C6AD89-ACBE-4040-81CD-5A8CD8B6C93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82958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BD76212-081B-465E-8533-5B006DF9952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53163" y="4864347"/>
            <a:ext cx="0" cy="36988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FDB8F5D-5924-4467-B43A-0DC0BA4AAFC3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6261831" y="4857005"/>
            <a:ext cx="11118" cy="36879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8A072C0-36B8-4F4C-A01B-1EA63BE0DDB7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825381" y="4864347"/>
            <a:ext cx="0" cy="372656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6C2498C-81E4-404F-8471-EB919314EDC1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7310581" y="4864347"/>
            <a:ext cx="1" cy="372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DCD0589B-01B0-4DFB-A8BA-21EB0A58C9B7}"/>
              </a:ext>
            </a:extLst>
          </p:cNvPr>
          <p:cNvCxnSpPr>
            <a:cxnSpLocks/>
          </p:cNvCxnSpPr>
          <p:nvPr/>
        </p:nvCxnSpPr>
        <p:spPr>
          <a:xfrm flipH="1">
            <a:off x="2788809" y="5234231"/>
            <a:ext cx="452177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28204D1-D173-467D-BD51-B1082AA408C6}"/>
              </a:ext>
            </a:extLst>
          </p:cNvPr>
          <p:cNvCxnSpPr>
            <a:cxnSpLocks/>
          </p:cNvCxnSpPr>
          <p:nvPr/>
        </p:nvCxnSpPr>
        <p:spPr>
          <a:xfrm>
            <a:off x="4023231" y="4225613"/>
            <a:ext cx="2056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165C064-B5ED-404C-87FC-C3766C550287}"/>
              </a:ext>
            </a:extLst>
          </p:cNvPr>
          <p:cNvCxnSpPr>
            <a:cxnSpLocks/>
          </p:cNvCxnSpPr>
          <p:nvPr/>
        </p:nvCxnSpPr>
        <p:spPr>
          <a:xfrm>
            <a:off x="3424443" y="3583356"/>
            <a:ext cx="32505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B8FA0335-BF58-4162-84C3-7D10DE7777E8}"/>
              </a:ext>
            </a:extLst>
          </p:cNvPr>
          <p:cNvCxnSpPr>
            <a:cxnSpLocks/>
          </p:cNvCxnSpPr>
          <p:nvPr/>
        </p:nvCxnSpPr>
        <p:spPr>
          <a:xfrm>
            <a:off x="2912090" y="3147020"/>
            <a:ext cx="4275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C7671BB7-2FEE-43FA-A3F6-A75E02B94BBC}"/>
              </a:ext>
            </a:extLst>
          </p:cNvPr>
          <p:cNvSpPr txBox="1"/>
          <p:nvPr/>
        </p:nvSpPr>
        <p:spPr>
          <a:xfrm>
            <a:off x="6272949" y="2546803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  <a:endParaRPr lang="de-DE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1F0A721-92B2-4E99-8DCA-03639C10DC27}"/>
              </a:ext>
            </a:extLst>
          </p:cNvPr>
          <p:cNvSpPr txBox="1"/>
          <p:nvPr/>
        </p:nvSpPr>
        <p:spPr>
          <a:xfrm>
            <a:off x="4152211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287232CF-2F2F-44FC-83CC-CDAD9814AC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1065127" y="3345378"/>
            <a:ext cx="1144734" cy="1150123"/>
          </a:xfrm>
          <a:prstGeom prst="rect">
            <a:avLst/>
          </a:prstGeom>
        </p:spPr>
      </p:pic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0EFF9CE-3165-4F1B-B2A8-A4B1CDC0DA7D}"/>
              </a:ext>
            </a:extLst>
          </p:cNvPr>
          <p:cNvCxnSpPr>
            <a:cxnSpLocks/>
            <a:stCxn id="122" idx="3"/>
            <a:endCxn id="9" idx="1"/>
          </p:cNvCxnSpPr>
          <p:nvPr/>
        </p:nvCxnSpPr>
        <p:spPr>
          <a:xfrm>
            <a:off x="2209861" y="3920440"/>
            <a:ext cx="45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DBF2F65D-74C1-4082-BE7E-25D5B73BC9DD}"/>
              </a:ext>
            </a:extLst>
          </p:cNvPr>
          <p:cNvCxnSpPr>
            <a:cxnSpLocks/>
            <a:stCxn id="64" idx="3"/>
            <a:endCxn id="134" idx="2"/>
          </p:cNvCxnSpPr>
          <p:nvPr/>
        </p:nvCxnSpPr>
        <p:spPr>
          <a:xfrm flipV="1">
            <a:off x="7433863" y="3920439"/>
            <a:ext cx="449752" cy="7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fik 133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04BA3078-10C0-4AC4-8AE7-F5163BA9D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1310" y="3463003"/>
            <a:ext cx="3659481" cy="914871"/>
          </a:xfrm>
          <a:prstGeom prst="rect">
            <a:avLst/>
          </a:prstGeom>
        </p:spPr>
      </p:pic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B302881A-18D2-475A-A6C1-831298DA2DB7}"/>
              </a:ext>
            </a:extLst>
          </p:cNvPr>
          <p:cNvSpPr/>
          <p:nvPr/>
        </p:nvSpPr>
        <p:spPr>
          <a:xfrm>
            <a:off x="994207" y="1330939"/>
            <a:ext cx="1286574" cy="7406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Data Reader</a:t>
            </a:r>
          </a:p>
        </p:txBody>
      </p: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F000311D-967C-474F-A540-A62EAD4D65FF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>
            <a:off x="1637494" y="2071561"/>
            <a:ext cx="0" cy="1273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Grafik 144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1A2E2A6C-E86D-4A9E-90F1-B56EC47CC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38011" y="3463004"/>
            <a:ext cx="3659481" cy="914870"/>
          </a:xfrm>
          <a:prstGeom prst="rect">
            <a:avLst/>
          </a:prstGeom>
        </p:spPr>
      </p:pic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2A40DB35-B92F-4C40-8960-A650AF804C2A}"/>
              </a:ext>
            </a:extLst>
          </p:cNvPr>
          <p:cNvCxnSpPr>
            <a:cxnSpLocks/>
            <a:stCxn id="137" idx="3"/>
            <a:endCxn id="145" idx="1"/>
          </p:cNvCxnSpPr>
          <p:nvPr/>
        </p:nvCxnSpPr>
        <p:spPr>
          <a:xfrm>
            <a:off x="2280781" y="1701250"/>
            <a:ext cx="8286971" cy="38944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B4A325B-4E5C-42ED-BC89-D796E6CB7CFE}"/>
              </a:ext>
            </a:extLst>
          </p:cNvPr>
          <p:cNvCxnSpPr>
            <a:cxnSpLocks/>
            <a:stCxn id="134" idx="0"/>
            <a:endCxn id="145" idx="2"/>
          </p:cNvCxnSpPr>
          <p:nvPr/>
        </p:nvCxnSpPr>
        <p:spPr>
          <a:xfrm>
            <a:off x="8798486" y="3920439"/>
            <a:ext cx="1311831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feld 165">
            <a:extLst>
              <a:ext uri="{FF2B5EF4-FFF2-40B4-BE49-F238E27FC236}">
                <a16:creationId xmlns:a16="http://schemas.microsoft.com/office/drawing/2014/main" id="{8AE70964-292A-4F4C-B49A-564A2EB90678}"/>
              </a:ext>
            </a:extLst>
          </p:cNvPr>
          <p:cNvSpPr txBox="1"/>
          <p:nvPr/>
        </p:nvSpPr>
        <p:spPr>
          <a:xfrm>
            <a:off x="9162494" y="35091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  <a:endParaRPr lang="de-DE" dirty="0"/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377A4F8-F5BD-4EEF-A970-EEAC26EDDD11}"/>
              </a:ext>
            </a:extLst>
          </p:cNvPr>
          <p:cNvSpPr txBox="1"/>
          <p:nvPr/>
        </p:nvSpPr>
        <p:spPr>
          <a:xfrm>
            <a:off x="4384993" y="5327798"/>
            <a:ext cx="13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Global Track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CE2688C-28FE-4AD7-AA14-006CD13068D2}"/>
              </a:ext>
            </a:extLst>
          </p:cNvPr>
          <p:cNvCxnSpPr>
            <a:cxnSpLocks/>
          </p:cNvCxnSpPr>
          <p:nvPr/>
        </p:nvCxnSpPr>
        <p:spPr>
          <a:xfrm>
            <a:off x="291209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1750B5-D4F2-4E85-A69B-1CAB358D7797}"/>
              </a:ext>
            </a:extLst>
          </p:cNvPr>
          <p:cNvCxnSpPr>
            <a:cxnSpLocks/>
          </p:cNvCxnSpPr>
          <p:nvPr/>
        </p:nvCxnSpPr>
        <p:spPr>
          <a:xfrm>
            <a:off x="3424443" y="4785714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8ACA78-DA5D-496A-9A82-CFD62CAAEA1F}"/>
              </a:ext>
            </a:extLst>
          </p:cNvPr>
          <p:cNvCxnSpPr>
            <a:cxnSpLocks/>
          </p:cNvCxnSpPr>
          <p:nvPr/>
        </p:nvCxnSpPr>
        <p:spPr>
          <a:xfrm>
            <a:off x="646660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8A3B76C-5BB7-4C52-B5F0-1E12D3DEBB63}"/>
              </a:ext>
            </a:extLst>
          </p:cNvPr>
          <p:cNvCxnSpPr>
            <a:cxnSpLocks/>
          </p:cNvCxnSpPr>
          <p:nvPr/>
        </p:nvCxnSpPr>
        <p:spPr>
          <a:xfrm>
            <a:off x="6975814" y="4785415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0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de-DE" dirty="0"/>
              <a:t>– </a:t>
            </a:r>
            <a:r>
              <a:rPr lang="en-US" dirty="0"/>
              <a:t>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329453"/>
            <a:ext cx="9609116" cy="417188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49" name="Grafik 48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B8435A1-33BB-4F68-9EFA-2160095F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2780" y="2854520"/>
            <a:ext cx="4071912" cy="1017978"/>
          </a:xfrm>
          <a:prstGeom prst="rect">
            <a:avLst/>
          </a:prstGeom>
        </p:spPr>
      </p:pic>
      <p:pic>
        <p:nvPicPr>
          <p:cNvPr id="52" name="Grafik 51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3FA625-4863-46B0-9C35-993952E97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778" y="2854521"/>
            <a:ext cx="4071914" cy="101797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246209" y="2980689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2" name="Rechteck 21"/>
          <p:cNvSpPr/>
          <p:nvPr/>
        </p:nvSpPr>
        <p:spPr>
          <a:xfrm>
            <a:off x="5040922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5532298" y="2978787"/>
            <a:ext cx="40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+</a:t>
            </a:r>
            <a:endParaRPr lang="de-DE" sz="4400" b="1" dirty="0"/>
          </a:p>
        </p:txBody>
      </p:sp>
      <p:pic>
        <p:nvPicPr>
          <p:cNvPr id="26" name="Grafik 25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1409433"/>
            <a:ext cx="1277392" cy="1277392"/>
          </a:xfrm>
          <a:prstGeom prst="rect">
            <a:avLst/>
          </a:prstGeom>
        </p:spPr>
      </p:pic>
      <p:pic>
        <p:nvPicPr>
          <p:cNvPr id="28" name="Grafik 27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4" y="2766702"/>
            <a:ext cx="1277393" cy="1277393"/>
          </a:xfrm>
          <a:prstGeom prst="rect">
            <a:avLst/>
          </a:prstGeom>
        </p:spPr>
      </p:pic>
      <p:pic>
        <p:nvPicPr>
          <p:cNvPr id="30" name="Grafik 29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4123973"/>
            <a:ext cx="1277392" cy="1277392"/>
          </a:xfrm>
          <a:prstGeom prst="rect">
            <a:avLst/>
          </a:prstGeom>
        </p:spPr>
      </p:pic>
      <p:pic>
        <p:nvPicPr>
          <p:cNvPr id="31" name="Grafik 30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1409383"/>
            <a:ext cx="1277392" cy="1277392"/>
          </a:xfrm>
          <a:prstGeom prst="rect">
            <a:avLst/>
          </a:prstGeom>
        </p:spPr>
      </p:pic>
      <p:pic>
        <p:nvPicPr>
          <p:cNvPr id="32" name="Grafik 3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3" y="2766702"/>
            <a:ext cx="1277393" cy="1277393"/>
          </a:xfrm>
          <a:prstGeom prst="rect">
            <a:avLst/>
          </a:prstGeom>
        </p:spPr>
      </p:pic>
      <p:pic>
        <p:nvPicPr>
          <p:cNvPr id="33" name="Grafik 32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4123973"/>
            <a:ext cx="1277392" cy="1277392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8160180" y="2978788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224DAB8-05CF-43B5-A927-1857659E2C2A}"/>
              </a:ext>
            </a:extLst>
          </p:cNvPr>
          <p:cNvSpPr/>
          <p:nvPr/>
        </p:nvSpPr>
        <p:spPr>
          <a:xfrm>
            <a:off x="1711187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52728F9-44E6-44F0-B6C0-917C44187637}"/>
              </a:ext>
            </a:extLst>
          </p:cNvPr>
          <p:cNvSpPr/>
          <p:nvPr/>
        </p:nvSpPr>
        <p:spPr>
          <a:xfrm>
            <a:off x="635796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4823B5-2E37-45AA-90F7-1FEC080C5E00}"/>
              </a:ext>
            </a:extLst>
          </p:cNvPr>
          <p:cNvSpPr/>
          <p:nvPr/>
        </p:nvSpPr>
        <p:spPr>
          <a:xfrm>
            <a:off x="1025131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/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blipFill>
                <a:blip r:embed="rId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/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Rendering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blipFill>
                <a:blip r:embed="rId9"/>
                <a:stretch>
                  <a:fillRect l="-171" r="-17094" b="-186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Breitbild</PresentationFormat>
  <Paragraphs>225</Paragraphs>
  <Slides>25</Slides>
  <Notes>7</Notes>
  <HiddenSlides>0</HiddenSlides>
  <MMClips>36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Office Theme</vt:lpstr>
      <vt:lpstr>Final Presentation</vt:lpstr>
      <vt:lpstr>Recap – Topic</vt:lpstr>
      <vt:lpstr>Recap – Approach</vt:lpstr>
      <vt:lpstr>Recap – Project Scope</vt:lpstr>
      <vt:lpstr>Recap – Motivation</vt:lpstr>
      <vt:lpstr>Algorithm – Data </vt:lpstr>
      <vt:lpstr>Algorithm – Data </vt:lpstr>
      <vt:lpstr>Algorithm – Overview</vt:lpstr>
      <vt:lpstr>Algorithm – Loss</vt:lpstr>
      <vt:lpstr>Algorithm – Differentiable Renderers</vt:lpstr>
      <vt:lpstr>Algorithm – Renderer Output</vt:lpstr>
      <vt:lpstr>Algorithm – Renderer Output</vt:lpstr>
      <vt:lpstr>Algorithm – Patch Sampling</vt:lpstr>
      <vt:lpstr>Algorithm – Patch Sampling in Redner</vt:lpstr>
      <vt:lpstr>Results – Artificial Images (1) </vt:lpstr>
      <vt:lpstr>Results – Artificial Images (2) </vt:lpstr>
      <vt:lpstr>Results – Real Images (1)</vt:lpstr>
      <vt:lpstr>Results – Real Images (2)</vt:lpstr>
      <vt:lpstr>Limitations – The Obvious</vt:lpstr>
      <vt:lpstr>Limitations – Wrong/Noisy Gradients?</vt:lpstr>
      <vt:lpstr>Limitations – Wrong/Noisy Gradients?</vt:lpstr>
      <vt:lpstr>Limitations – Wrong/Noisy Gradients?</vt:lpstr>
      <vt:lpstr>Limitations – Wrong/Noisy Gradients?</vt:lpstr>
      <vt:lpstr>Limitations – Wrong/Noisy Gradients?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Final</dc:title>
  <dc:creator>Markus Worchel</dc:creator>
  <cp:lastModifiedBy>Worchel, Markus</cp:lastModifiedBy>
  <cp:revision>941</cp:revision>
  <dcterms:created xsi:type="dcterms:W3CDTF">2016-02-12T16:33:03Z</dcterms:created>
  <dcterms:modified xsi:type="dcterms:W3CDTF">2020-02-24T09:18:54Z</dcterms:modified>
</cp:coreProperties>
</file>